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/e0e1kuOSITjlD0aVUFZrozkk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50"/>
    <a:srgbClr val="AFD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9416" y="261937"/>
            <a:ext cx="1365409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4246" y="1351333"/>
            <a:ext cx="4938713" cy="53566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9;p2">
            <a:extLst>
              <a:ext uri="{FF2B5EF4-FFF2-40B4-BE49-F238E27FC236}">
                <a16:creationId xmlns:a16="http://schemas.microsoft.com/office/drawing/2014/main" id="{97B86C6F-B86A-4FF1-9EDE-79A1D9F75988}"/>
              </a:ext>
            </a:extLst>
          </p:cNvPr>
          <p:cNvSpPr txBox="1"/>
          <p:nvPr/>
        </p:nvSpPr>
        <p:spPr>
          <a:xfrm>
            <a:off x="3270089" y="541618"/>
            <a:ext cx="565182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dirty="0">
                <a:solidFill>
                  <a:srgbClr val="3F58A4"/>
                </a:solidFill>
              </a:rPr>
              <a:t>Du 12 mars au 02 avril 2025</a:t>
            </a:r>
          </a:p>
        </p:txBody>
      </p:sp>
      <p:sp>
        <p:nvSpPr>
          <p:cNvPr id="2" name="Organigramme : Alternative 1">
            <a:extLst>
              <a:ext uri="{FF2B5EF4-FFF2-40B4-BE49-F238E27FC236}">
                <a16:creationId xmlns:a16="http://schemas.microsoft.com/office/drawing/2014/main" id="{5A6C3A58-4A62-4932-804F-3EBE90C0AB3B}"/>
              </a:ext>
            </a:extLst>
          </p:cNvPr>
          <p:cNvSpPr/>
          <p:nvPr/>
        </p:nvSpPr>
        <p:spPr>
          <a:xfrm>
            <a:off x="7333726" y="1096013"/>
            <a:ext cx="2158465" cy="332796"/>
          </a:xfrm>
          <a:prstGeom prst="flowChartAlternateProcess">
            <a:avLst/>
          </a:prstGeom>
          <a:solidFill>
            <a:srgbClr val="FFE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3F58A4"/>
                </a:solidFill>
                <a:latin typeface="Arial"/>
                <a:cs typeface="Arial"/>
              </a:rPr>
              <a:t>2</a:t>
            </a:r>
            <a:r>
              <a:rPr lang="fr-FR" sz="2000" b="1" baseline="30000" dirty="0">
                <a:solidFill>
                  <a:srgbClr val="3F58A4"/>
                </a:solidFill>
                <a:latin typeface="Arial"/>
                <a:cs typeface="Arial"/>
              </a:rPr>
              <a:t>ème</a:t>
            </a:r>
            <a:r>
              <a:rPr lang="fr-FR" sz="2000" b="1" dirty="0">
                <a:solidFill>
                  <a:srgbClr val="3F58A4"/>
                </a:solidFill>
                <a:latin typeface="Arial"/>
                <a:cs typeface="Arial"/>
              </a:rPr>
              <a:t> édition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45F387-1BA7-416B-A2F1-54754DAB1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403133" cy="16495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/>
          <p:nvPr/>
        </p:nvSpPr>
        <p:spPr>
          <a:xfrm>
            <a:off x="5437816" y="479350"/>
            <a:ext cx="131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3F58A4"/>
                </a:solidFill>
              </a:rPr>
              <a:t>FAQ</a:t>
            </a:r>
            <a:endParaRPr sz="2000" b="1"/>
          </a:p>
        </p:txBody>
      </p:sp>
      <p:pic>
        <p:nvPicPr>
          <p:cNvPr id="211" name="Google Shape;211;p10"/>
          <p:cNvPicPr preferRelativeResize="0"/>
          <p:nvPr/>
        </p:nvPicPr>
        <p:blipFill rotWithShape="1">
          <a:blip r:embed="rId3">
            <a:alphaModFix/>
          </a:blip>
          <a:srcRect l="4466" t="4294" r="4375" b="-2122"/>
          <a:stretch/>
        </p:blipFill>
        <p:spPr>
          <a:xfrm>
            <a:off x="1243788" y="1540350"/>
            <a:ext cx="9704425" cy="519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9416" y="261937"/>
            <a:ext cx="1365409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00512" y="1033462"/>
            <a:ext cx="3990975" cy="2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FAD4C78-8639-4C67-8EF2-D8CD500A9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403133" cy="16495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1"/>
          <p:cNvPicPr preferRelativeResize="0"/>
          <p:nvPr/>
        </p:nvPicPr>
        <p:blipFill rotWithShape="1">
          <a:blip r:embed="rId3">
            <a:alphaModFix/>
          </a:blip>
          <a:srcRect l="5042" r="3932"/>
          <a:stretch/>
        </p:blipFill>
        <p:spPr>
          <a:xfrm>
            <a:off x="1167862" y="1536450"/>
            <a:ext cx="9856275" cy="500760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1"/>
          <p:cNvSpPr txBox="1"/>
          <p:nvPr/>
        </p:nvSpPr>
        <p:spPr>
          <a:xfrm>
            <a:off x="5491803" y="479350"/>
            <a:ext cx="1208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3F58A4"/>
                </a:solidFill>
              </a:rPr>
              <a:t>FAQ</a:t>
            </a:r>
            <a:endParaRPr sz="2000" b="1"/>
          </a:p>
        </p:txBody>
      </p:sp>
      <p:pic>
        <p:nvPicPr>
          <p:cNvPr id="221" name="Google Shape;22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9416" y="261937"/>
            <a:ext cx="1365409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00512" y="1033462"/>
            <a:ext cx="3990975" cy="2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230F9D9-440D-47EC-928E-B3825A1329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403133" cy="16495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2633620" y="2952638"/>
            <a:ext cx="1840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1F3864"/>
                </a:solidFill>
              </a:rPr>
              <a:t>C’EST QUOI ?</a:t>
            </a:r>
            <a:endParaRPr b="1"/>
          </a:p>
        </p:txBody>
      </p:sp>
      <p:sp>
        <p:nvSpPr>
          <p:cNvPr id="92" name="Google Shape;92;p2"/>
          <p:cNvSpPr txBox="1"/>
          <p:nvPr/>
        </p:nvSpPr>
        <p:spPr>
          <a:xfrm>
            <a:off x="7502137" y="2952657"/>
            <a:ext cx="265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1F3864"/>
                </a:solidFill>
              </a:rPr>
              <a:t>OBJECTIFS</a:t>
            </a:r>
            <a:endParaRPr b="1"/>
          </a:p>
        </p:txBody>
      </p:sp>
      <p:sp>
        <p:nvSpPr>
          <p:cNvPr id="93" name="Google Shape;93;p2"/>
          <p:cNvSpPr txBox="1"/>
          <p:nvPr/>
        </p:nvSpPr>
        <p:spPr>
          <a:xfrm>
            <a:off x="784900" y="3512550"/>
            <a:ext cx="48207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➔"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C’est un défi connecté amusant et sportif ouvert à tous, gratuit et </a:t>
            </a:r>
            <a:r>
              <a:rPr lang="fr-FR">
                <a:solidFill>
                  <a:schemeClr val="dk1"/>
                </a:solidFill>
              </a:rPr>
              <a:t>co créé</a:t>
            </a: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 le CRCDC </a:t>
            </a:r>
            <a:r>
              <a:rPr lang="fr-FR">
                <a:solidFill>
                  <a:schemeClr val="dk1"/>
                </a:solidFill>
              </a:rPr>
              <a:t>Centre-Val de Loire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➔"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se déroule dans 11 régions françaises</a:t>
            </a:r>
            <a:endParaRPr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➔"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Pendant 3 semaines, des équipes devront remporter le plus de points en réalisant le plus de pas possible, en répondant à des défis et des questionnaires</a:t>
            </a:r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308676">
            <a:off x="5477851" y="3698258"/>
            <a:ext cx="1171575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6771276" y="3512550"/>
            <a:ext cx="48207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➔"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Pratiquer une activité physique avec la marche à pied, la course ou la danse. L’activité physique permettant de diminuer le risque de cancer colorectal</a:t>
            </a:r>
            <a:endParaRPr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➔"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 informé sur le dépistage organisé du cancer colorectal</a:t>
            </a:r>
            <a:endParaRPr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➔"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Être acteur d’un événement amusant national, régional et départemental</a:t>
            </a:r>
            <a:endParaRPr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➔"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Mieux faire connaître le dépistage organisé du cancer colorectal, sujet de santé publique</a:t>
            </a: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5255" y="1833561"/>
            <a:ext cx="1371600" cy="866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45899" y="1833561"/>
            <a:ext cx="1371599" cy="866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69416" y="261937"/>
            <a:ext cx="1365409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3724799" y="419625"/>
            <a:ext cx="4742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3F58A4"/>
                </a:solidFill>
              </a:rPr>
              <a:t>LE DÉFI CONNECTÉ</a:t>
            </a:r>
            <a:endParaRPr sz="2000" b="1"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00512" y="1102137"/>
            <a:ext cx="3990975" cy="2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3445EC8-670B-4774-A902-0649CC1E21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3403133" cy="16495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525" y="1190437"/>
            <a:ext cx="3990975" cy="2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3186312" y="481413"/>
            <a:ext cx="5819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3F58A4"/>
                </a:solidFill>
              </a:rPr>
              <a:t>11 RÉGIONS PARTICIPANTES</a:t>
            </a:r>
            <a:endParaRPr sz="3000" b="1"/>
          </a:p>
        </p:txBody>
      </p:sp>
      <p:sp>
        <p:nvSpPr>
          <p:cNvPr id="108" name="Google Shape;108;p3"/>
          <p:cNvSpPr txBox="1"/>
          <p:nvPr/>
        </p:nvSpPr>
        <p:spPr>
          <a:xfrm>
            <a:off x="8375110" y="1344770"/>
            <a:ext cx="3563400" cy="5262939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chemeClr val="dk1"/>
                </a:solidFill>
              </a:rPr>
              <a:t>Auvergne Rhône Alpes</a:t>
            </a:r>
            <a:endParaRPr b="1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chemeClr val="dk1"/>
                </a:solidFill>
              </a:rPr>
              <a:t>Bourgogne Franche Comté</a:t>
            </a:r>
            <a:endParaRPr b="1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chemeClr val="dk1"/>
                </a:solidFill>
              </a:rPr>
              <a:t>Guadeloupe / Saint Martin / Saint Barthélemy</a:t>
            </a:r>
            <a:endParaRPr b="1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chemeClr val="dk1"/>
                </a:solidFill>
                <a:highlight>
                  <a:srgbClr val="FFE050"/>
                </a:highlight>
              </a:rPr>
              <a:t>Centre Val de Loire</a:t>
            </a:r>
            <a:endParaRPr b="1" dirty="0">
              <a:highlight>
                <a:srgbClr val="FFE050"/>
              </a:highlight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chemeClr val="dk1"/>
                </a:solidFill>
              </a:rPr>
              <a:t>Grand Est</a:t>
            </a:r>
            <a:endParaRPr b="1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chemeClr val="dk1"/>
                </a:solidFill>
              </a:rPr>
              <a:t>Guyane</a:t>
            </a:r>
            <a:endParaRPr b="1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chemeClr val="dk1"/>
                </a:solidFill>
              </a:rPr>
              <a:t>Hauts de France</a:t>
            </a:r>
            <a:endParaRPr b="1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chemeClr val="dk1"/>
                </a:solidFill>
              </a:rPr>
              <a:t>Ile de France</a:t>
            </a:r>
            <a:endParaRPr b="1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chemeClr val="dk1"/>
                </a:solidFill>
              </a:rPr>
              <a:t>Martinique</a:t>
            </a:r>
            <a:endParaRPr b="1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chemeClr val="dk1"/>
                </a:solidFill>
              </a:rPr>
              <a:t>Occitanie</a:t>
            </a:r>
            <a:endParaRPr b="1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chemeClr val="dk1"/>
                </a:solidFill>
              </a:rPr>
              <a:t>Pays de la Loire</a:t>
            </a:r>
            <a:endParaRPr b="1" dirty="0"/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9416" y="261937"/>
            <a:ext cx="1365409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838" y="1464688"/>
            <a:ext cx="6637440" cy="500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388C89B-C2EF-41E3-BEE4-C83A49396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403133" cy="16495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512" y="1033462"/>
            <a:ext cx="3990975" cy="2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4509295" y="446000"/>
            <a:ext cx="3173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3F58A4"/>
                </a:solidFill>
              </a:rPr>
              <a:t>CALENDRIER</a:t>
            </a:r>
            <a:endParaRPr sz="3000" b="1">
              <a:solidFill>
                <a:srgbClr val="3F58A4"/>
              </a:solidFill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9416" y="261937"/>
            <a:ext cx="1365409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43525" y="1239768"/>
            <a:ext cx="1504950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607305" y="3509707"/>
            <a:ext cx="770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Début du Défi connecté le 12 mars 2025</a:t>
            </a:r>
            <a:endParaRPr sz="3000" dirty="0"/>
          </a:p>
        </p:txBody>
      </p:sp>
      <p:sp>
        <p:nvSpPr>
          <p:cNvPr id="121" name="Google Shape;121;p4"/>
          <p:cNvSpPr txBox="1"/>
          <p:nvPr/>
        </p:nvSpPr>
        <p:spPr>
          <a:xfrm>
            <a:off x="607299" y="2803425"/>
            <a:ext cx="9096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Ouverture des inscriptions le 26 février 2025</a:t>
            </a:r>
            <a:endParaRPr sz="3000" dirty="0"/>
          </a:p>
        </p:txBody>
      </p:sp>
      <p:sp>
        <p:nvSpPr>
          <p:cNvPr id="122" name="Google Shape;122;p4"/>
          <p:cNvSpPr txBox="1"/>
          <p:nvPr/>
        </p:nvSpPr>
        <p:spPr>
          <a:xfrm>
            <a:off x="607305" y="4893212"/>
            <a:ext cx="770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 du Défi le 02 avril</a:t>
            </a:r>
            <a:endParaRPr sz="3000"/>
          </a:p>
        </p:txBody>
      </p:sp>
      <p:sp>
        <p:nvSpPr>
          <p:cNvPr id="123" name="Google Shape;123;p4"/>
          <p:cNvSpPr txBox="1"/>
          <p:nvPr/>
        </p:nvSpPr>
        <p:spPr>
          <a:xfrm>
            <a:off x="607300" y="4215675"/>
            <a:ext cx="11584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 des inscriptions et début du mode </a:t>
            </a:r>
            <a:r>
              <a:rPr lang="fr-FR" sz="3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shadow</a:t>
            </a:r>
            <a:r>
              <a:rPr lang="fr-FR" sz="3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le 02 avril au soir</a:t>
            </a:r>
            <a:endParaRPr sz="3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204186" y="6276513"/>
            <a:ext cx="103114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fr-FR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Classements et équipes cachés les deux derniers jours du Défi pour accentuer la compétition</a:t>
            </a:r>
            <a:endParaRPr sz="14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607255" y="5584980"/>
            <a:ext cx="770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Annonce des résultats début avril</a:t>
            </a:r>
            <a:endParaRPr sz="3000"/>
          </a:p>
        </p:txBody>
      </p:sp>
      <p:sp>
        <p:nvSpPr>
          <p:cNvPr id="127" name="Google Shape;127;p4"/>
          <p:cNvSpPr/>
          <p:nvPr/>
        </p:nvSpPr>
        <p:spPr>
          <a:xfrm>
            <a:off x="117725" y="2860425"/>
            <a:ext cx="489600" cy="47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DEAF6"/>
          </a:solidFill>
          <a:ln w="952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117725" y="3564750"/>
            <a:ext cx="489600" cy="47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DEAF6"/>
          </a:solidFill>
          <a:ln w="952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117725" y="4243000"/>
            <a:ext cx="489600" cy="47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DEAF6"/>
          </a:solidFill>
          <a:ln w="952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117725" y="4934663"/>
            <a:ext cx="489600" cy="47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DEAF6"/>
          </a:solidFill>
          <a:ln w="952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17725" y="5626413"/>
            <a:ext cx="489600" cy="47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DEAF6"/>
          </a:solidFill>
          <a:ln w="952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AF22CBA-9E98-43B9-806D-E3176C40BC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403133" cy="16495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3290" y="1365475"/>
            <a:ext cx="6385422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2173212" y="177325"/>
            <a:ext cx="7845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3F58A4"/>
                </a:solidFill>
              </a:rPr>
              <a:t>LE DÉPISTAGE ORGANISÉ </a:t>
            </a:r>
            <a:endParaRPr sz="3000" b="1">
              <a:solidFill>
                <a:srgbClr val="3F58A4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3F58A4"/>
                </a:solidFill>
              </a:rPr>
              <a:t>DU CANCER COLORECTAL</a:t>
            </a:r>
            <a:endParaRPr sz="3000" b="1"/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5645" y="1823660"/>
            <a:ext cx="2357910" cy="425072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/>
          <p:nvPr/>
        </p:nvSpPr>
        <p:spPr>
          <a:xfrm>
            <a:off x="980025" y="3115574"/>
            <a:ext cx="7360200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LE DÉPISTAGE ORGANISÉ DU CANCER COLORECTAL (DOCCR)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existe un test de dépistage rapide et efficace à réaliser chez soi. Ce test immunologique mesure la présence de sang dans les selles (le caca) à partir d’un  seul prélèvement.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LE CENTRE RÉGIONAL DE COORDINATION </a:t>
            </a:r>
            <a:r>
              <a:rPr lang="fr-FR" b="1" dirty="0">
                <a:solidFill>
                  <a:srgbClr val="2F5496"/>
                </a:solidFill>
              </a:rPr>
              <a:t>DES</a:t>
            </a:r>
            <a:r>
              <a:rPr lang="fr-FR" sz="1400" b="1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DÉPISTAGES DES CANCERS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est missionné par le Ministère de la Santé et de la Prévention pour assurer sur la région : l’organisation, l’information, la promotion des dépistages des cancers du Sein, Colorectal et Col de l’Utérus.</a:t>
            </a:r>
          </a:p>
        </p:txBody>
      </p:sp>
      <p:sp>
        <p:nvSpPr>
          <p:cNvPr id="140" name="Google Shape;140;p5"/>
          <p:cNvSpPr txBox="1"/>
          <p:nvPr/>
        </p:nvSpPr>
        <p:spPr>
          <a:xfrm>
            <a:off x="1136009" y="1649844"/>
            <a:ext cx="1634068" cy="707886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47500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638591" y="2357731"/>
            <a:ext cx="2628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rgbClr val="2F5496"/>
                </a:solidFill>
              </a:rPr>
              <a:t>personnes touchées</a:t>
            </a:r>
            <a:endParaRPr b="1">
              <a:solidFill>
                <a:srgbClr val="2F5496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rgbClr val="2F5496"/>
                </a:solidFill>
              </a:rPr>
              <a:t>par an en France</a:t>
            </a:r>
            <a:endParaRPr b="1">
              <a:solidFill>
                <a:srgbClr val="2F5496"/>
              </a:solidFill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3843074" y="1649838"/>
            <a:ext cx="1634100" cy="7080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fr-FR" sz="40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ème</a:t>
            </a:r>
            <a:endParaRPr baseline="30000">
              <a:solidFill>
                <a:schemeClr val="lt1"/>
              </a:solidFill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3255938" y="2357718"/>
            <a:ext cx="2628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rgbClr val="2F5496"/>
                </a:solidFill>
              </a:rPr>
              <a:t>cancer chez l’homme</a:t>
            </a:r>
            <a:endParaRPr b="1">
              <a:solidFill>
                <a:srgbClr val="2F5496"/>
              </a:solidFill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6370700" y="1649788"/>
            <a:ext cx="1546800" cy="7080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fr-FR" sz="40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ème</a:t>
            </a:r>
            <a:endParaRPr baseline="30000">
              <a:solidFill>
                <a:schemeClr val="lt1"/>
              </a:solidFill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5829643" y="2357718"/>
            <a:ext cx="2628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rgbClr val="2F5496"/>
                </a:solidFill>
              </a:rPr>
              <a:t>cancer chez la femme</a:t>
            </a:r>
            <a:endParaRPr b="1">
              <a:solidFill>
                <a:srgbClr val="2F5496"/>
              </a:solidFill>
            </a:endParaRPr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9416" y="261937"/>
            <a:ext cx="1365409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B340198-09A9-4C60-A59A-A33F2D6C61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793" y="332"/>
            <a:ext cx="3403133" cy="16495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3289" y="1430135"/>
            <a:ext cx="6385422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 txBox="1"/>
          <p:nvPr/>
        </p:nvSpPr>
        <p:spPr>
          <a:xfrm>
            <a:off x="2681700" y="348535"/>
            <a:ext cx="68286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dirty="0">
                <a:solidFill>
                  <a:srgbClr val="3F58A4"/>
                </a:solidFill>
              </a:rPr>
              <a:t>INSCRIPTION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dirty="0">
                <a:solidFill>
                  <a:srgbClr val="3F58A4"/>
                </a:solidFill>
              </a:rPr>
              <a:t>ET MODE D’EMPLOI</a:t>
            </a:r>
            <a:endParaRPr sz="3000" b="1" dirty="0"/>
          </a:p>
        </p:txBody>
      </p:sp>
      <p:sp>
        <p:nvSpPr>
          <p:cNvPr id="154" name="Google Shape;154;p6"/>
          <p:cNvSpPr txBox="1"/>
          <p:nvPr/>
        </p:nvSpPr>
        <p:spPr>
          <a:xfrm>
            <a:off x="2340581" y="1677373"/>
            <a:ext cx="8211714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Téléchargez l’application </a:t>
            </a:r>
            <a:r>
              <a:rPr lang="fr-F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Kiplin</a:t>
            </a: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(disponible sur Android et </a:t>
            </a:r>
            <a:r>
              <a:rPr lang="fr-F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IPhone</a:t>
            </a: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et renseignez le code du défi : </a:t>
            </a:r>
            <a:r>
              <a:rPr lang="fr-FR" sz="1400" dirty="0">
                <a:solidFill>
                  <a:srgbClr val="3F58A4"/>
                </a:solidFill>
                <a:latin typeface="Arial"/>
                <a:ea typeface="Arial"/>
                <a:cs typeface="Arial"/>
                <a:sym typeface="Arial"/>
              </a:rPr>
              <a:t>CRCDCMARSBLEU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Reliez </a:t>
            </a:r>
            <a:r>
              <a:rPr lang="fr-F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Kiplin</a:t>
            </a: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son compte Santé (sur </a:t>
            </a:r>
            <a:r>
              <a:rPr lang="fr-F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Iphone</a:t>
            </a: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ou à son compte Google Fit (sur Android)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Renseignez les informations demandées. Renseignez votre département (attention, celui-ci doit être le même que l’équipe que vous souhaitez rejoindre)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Créez ou rejoignez une équipe (les équipes vont de 1 à 5 personnes). Celui qui crée une équipe est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automatiquement chef d’équipe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Associez-vous si vous le voulez à un tag nommé « Catégorie » (plusieurs personnes de différentes équipes peuvent être rattachées à un même tag)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cas d’erreur de paramétrage une notification apparaît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 de téléchargement </a:t>
            </a:r>
            <a:r>
              <a:rPr lang="fr-F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Kiplin</a:t>
            </a: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ci-après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utilisateurs peuvent contacter le support technique via l'onglet « plus »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vous avez déjà un compte </a:t>
            </a:r>
            <a:r>
              <a:rPr lang="fr-FR" sz="1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Kiplin</a:t>
            </a: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renseignez le code </a:t>
            </a:r>
            <a:r>
              <a:rPr lang="fr-FR" sz="1400" dirty="0">
                <a:solidFill>
                  <a:srgbClr val="3F58A4"/>
                </a:solidFill>
                <a:latin typeface="Arial"/>
                <a:ea typeface="Arial"/>
                <a:cs typeface="Arial"/>
                <a:sym typeface="Arial"/>
              </a:rPr>
              <a:t>CRCDCMARSBLEU</a:t>
            </a: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 la page d’accueil.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4345" y="1738845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6905" y="2350620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4345" y="2794598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94345" y="3430692"/>
            <a:ext cx="209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72995" y="4791165"/>
            <a:ext cx="52559" cy="138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69416" y="261937"/>
            <a:ext cx="1365409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92130" y="4096848"/>
            <a:ext cx="209550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/>
        </p:nvSpPr>
        <p:spPr>
          <a:xfrm>
            <a:off x="1639705" y="4060186"/>
            <a:ext cx="914400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03D2235-BE59-4577-A4FF-5E15AF2FC6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3403133" cy="16495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9290" y="1021976"/>
            <a:ext cx="8213419" cy="565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9416" y="261937"/>
            <a:ext cx="1365409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65D15B3-A922-41A8-8532-94D6494BD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403133" cy="16495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/>
          <p:nvPr/>
        </p:nvSpPr>
        <p:spPr>
          <a:xfrm>
            <a:off x="4036106" y="372575"/>
            <a:ext cx="405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3F58A4"/>
                </a:solidFill>
              </a:rPr>
              <a:t>RÈGLES DU DÉFI</a:t>
            </a:r>
            <a:endParaRPr sz="3000" b="1"/>
          </a:p>
        </p:txBody>
      </p:sp>
      <p:sp>
        <p:nvSpPr>
          <p:cNvPr id="176" name="Google Shape;176;p8"/>
          <p:cNvSpPr txBox="1"/>
          <p:nvPr/>
        </p:nvSpPr>
        <p:spPr>
          <a:xfrm>
            <a:off x="1823250" y="1454250"/>
            <a:ext cx="8545500" cy="10773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but est de faire le plus de points en favorisant la pratique d'une activité physique régulière.</a:t>
            </a:r>
            <a:endParaRPr sz="16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Vos pas sont convertis en points selon un barème qui favorise la régularité, et des défis/quizz rapportent également des points.</a:t>
            </a:r>
            <a:endParaRPr sz="1600"/>
          </a:p>
        </p:txBody>
      </p:sp>
      <p:pic>
        <p:nvPicPr>
          <p:cNvPr id="177" name="Google Shape;17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4808" y="2965796"/>
            <a:ext cx="1850527" cy="116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6952" y="2983571"/>
            <a:ext cx="1794300" cy="113415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 txBox="1"/>
          <p:nvPr/>
        </p:nvSpPr>
        <p:spPr>
          <a:xfrm>
            <a:off x="1774225" y="4151151"/>
            <a:ext cx="3187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2F5496"/>
                </a:solidFill>
              </a:rPr>
              <a:t>POINTS PAR NOMBRE DE PAS</a:t>
            </a:r>
            <a:endParaRPr b="1" dirty="0">
              <a:solidFill>
                <a:srgbClr val="2F5496"/>
              </a:solidFill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7034325" y="4363975"/>
            <a:ext cx="4228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>
                <a:solidFill>
                  <a:srgbClr val="2F5496"/>
                </a:solidFill>
              </a:rPr>
              <a:t>POINTS BONUS EN ÉQUIPE AVEC LES DÉFIS</a:t>
            </a:r>
            <a:endParaRPr b="1">
              <a:solidFill>
                <a:srgbClr val="2F5496"/>
              </a:solidFill>
            </a:endParaRPr>
          </a:p>
        </p:txBody>
      </p:sp>
      <p:sp>
        <p:nvSpPr>
          <p:cNvPr id="181" name="Google Shape;181;p8"/>
          <p:cNvSpPr txBox="1"/>
          <p:nvPr/>
        </p:nvSpPr>
        <p:spPr>
          <a:xfrm>
            <a:off x="1105032" y="4474607"/>
            <a:ext cx="4596201" cy="2154396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1200" b="1" dirty="0"/>
              <a:t>&gt; 100 pas = +1 Kip</a:t>
            </a:r>
            <a:endParaRPr lang="fr-FR" sz="1200" dirty="0"/>
          </a:p>
          <a:p>
            <a:r>
              <a:rPr lang="fr-FR" sz="1200" b="1" dirty="0"/>
              <a:t>&gt; 1 minute de vélo = +1 Kip</a:t>
            </a:r>
            <a:endParaRPr lang="fr-FR" sz="1200" dirty="0"/>
          </a:p>
          <a:p>
            <a:r>
              <a:rPr lang="fr-FR" sz="1200" dirty="0"/>
              <a:t> </a:t>
            </a:r>
          </a:p>
          <a:p>
            <a:r>
              <a:rPr lang="fr-FR" sz="1200" dirty="0"/>
              <a:t>Ensuite, au sein du Défi connecté MB 2025, voici le barème qui sera établi </a:t>
            </a:r>
            <a:r>
              <a:rPr lang="fr-FR" sz="1200" b="1" dirty="0"/>
              <a:t> :</a:t>
            </a:r>
            <a:endParaRPr lang="fr-FR" sz="1200" dirty="0"/>
          </a:p>
          <a:p>
            <a:br>
              <a:rPr lang="fr-FR" sz="1200" dirty="0"/>
            </a:br>
            <a:r>
              <a:rPr lang="fr-FR" sz="1200" dirty="0"/>
              <a:t>De 1 à 100 kips = 1 point par kip</a:t>
            </a:r>
            <a:br>
              <a:rPr lang="fr-FR" sz="1200" dirty="0"/>
            </a:br>
            <a:r>
              <a:rPr lang="fr-FR" sz="1200" dirty="0"/>
              <a:t>De 101 à 200 kips = 0,5 point par kip</a:t>
            </a:r>
            <a:br>
              <a:rPr lang="fr-FR" sz="1200" dirty="0"/>
            </a:br>
            <a:r>
              <a:rPr lang="fr-FR" sz="1200" dirty="0"/>
              <a:t>De 201 à 300 kips = 0,1 point par kip</a:t>
            </a:r>
            <a:br>
              <a:rPr lang="fr-FR" sz="1200" dirty="0"/>
            </a:br>
            <a:r>
              <a:rPr lang="fr-FR" sz="1200" dirty="0"/>
              <a:t>Au-delà de 301 kips, vous ne remportez plus de point.</a:t>
            </a:r>
          </a:p>
          <a:p>
            <a:pPr marL="457200" marR="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➔"/>
            </a:pPr>
            <a:endParaRPr dirty="0"/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308675">
            <a:off x="5898976" y="2922141"/>
            <a:ext cx="1171575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/>
          <p:nvPr/>
        </p:nvSpPr>
        <p:spPr>
          <a:xfrm>
            <a:off x="7073575" y="4838300"/>
            <a:ext cx="4228500" cy="11697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➔"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Défis d'activité physique nationaux et départementaux, basés sur des moyennes</a:t>
            </a:r>
            <a:endParaRPr/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➔"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 défis ludiques, comme des quizz</a:t>
            </a:r>
            <a:r>
              <a:rPr lang="fr-FR"/>
              <a:t> </a:t>
            </a: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 le DOCCR</a:t>
            </a:r>
            <a:endParaRPr/>
          </a:p>
        </p:txBody>
      </p:sp>
      <p:pic>
        <p:nvPicPr>
          <p:cNvPr id="184" name="Google Shape;18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69416" y="261937"/>
            <a:ext cx="1365409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00525" y="1072712"/>
            <a:ext cx="3990975" cy="2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308675">
            <a:off x="5590626" y="4933878"/>
            <a:ext cx="1171575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926430-1162-46B0-91A8-847F145483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3403133" cy="16495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/>
          <p:nvPr/>
        </p:nvSpPr>
        <p:spPr>
          <a:xfrm>
            <a:off x="3898999" y="470663"/>
            <a:ext cx="4329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3F58A4"/>
                </a:solidFill>
              </a:rPr>
              <a:t>RÈGLES DU DÉFI</a:t>
            </a:r>
            <a:endParaRPr sz="3000" b="1"/>
          </a:p>
        </p:txBody>
      </p:sp>
      <p:sp>
        <p:nvSpPr>
          <p:cNvPr id="193" name="Google Shape;193;p9"/>
          <p:cNvSpPr txBox="1"/>
          <p:nvPr/>
        </p:nvSpPr>
        <p:spPr>
          <a:xfrm>
            <a:off x="1602779" y="3141925"/>
            <a:ext cx="2951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2F5496"/>
                </a:solidFill>
              </a:rPr>
              <a:t>CLASSEMENTS FINAUX</a:t>
            </a:r>
            <a:endParaRPr b="1">
              <a:solidFill>
                <a:srgbClr val="2F5496"/>
              </a:solidFill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8243812" y="3142745"/>
            <a:ext cx="265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2F5496"/>
                </a:solidFill>
              </a:rPr>
              <a:t>MESSAGERIES</a:t>
            </a:r>
            <a:endParaRPr b="1">
              <a:solidFill>
                <a:srgbClr val="2F5496"/>
              </a:solidFill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153000" y="3571075"/>
            <a:ext cx="5487900" cy="26781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➔"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classement national individuel et par équipes</a:t>
            </a:r>
            <a:endParaRPr dirty="0"/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➔"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classement régional individuel et par équipes</a:t>
            </a:r>
            <a:endParaRPr dirty="0"/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(communiqué directement par le CRCDC,</a:t>
            </a:r>
            <a:endParaRPr dirty="0"/>
          </a:p>
          <a:p>
            <a:pPr marL="1397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classement régional n’apparaissant pas sur l’application)</a:t>
            </a:r>
            <a:endParaRPr dirty="0"/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➔"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classement entre départements (basé sur la moyenne de points des joueurs du département)</a:t>
            </a:r>
            <a:endParaRPr dirty="0"/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➔"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 équipe et individuel dans son département</a:t>
            </a:r>
            <a:endParaRPr dirty="0"/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➔"/>
            </a:pPr>
            <a:r>
              <a:rPr lang="fr-FR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 tag/catégorie</a:t>
            </a:r>
            <a:endParaRPr dirty="0"/>
          </a:p>
        </p:txBody>
      </p:sp>
      <p:pic>
        <p:nvPicPr>
          <p:cNvPr id="196" name="Google Shape;19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308675">
            <a:off x="5876126" y="4498712"/>
            <a:ext cx="1171575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9"/>
          <p:cNvSpPr txBox="1"/>
          <p:nvPr/>
        </p:nvSpPr>
        <p:spPr>
          <a:xfrm>
            <a:off x="7300200" y="3571125"/>
            <a:ext cx="4738800" cy="11697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➔"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est possible pour les équipes de poster des messages sur un fil d’actualité</a:t>
            </a:r>
            <a:endParaRPr/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➔"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CRCDC postera également des messages</a:t>
            </a:r>
            <a:endParaRPr/>
          </a:p>
          <a:p>
            <a:pPr marL="4572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tout au long du défi</a:t>
            </a:r>
            <a:endParaRPr/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1655" y="2153610"/>
            <a:ext cx="1371600" cy="866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87575" y="2155224"/>
            <a:ext cx="1371599" cy="866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40903" y="1423898"/>
            <a:ext cx="1460749" cy="2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69416" y="261937"/>
            <a:ext cx="1365409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8175" y="1210062"/>
            <a:ext cx="3990975" cy="2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308675">
            <a:off x="7823976" y="5023937"/>
            <a:ext cx="1171575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308675">
            <a:off x="9083801" y="5072837"/>
            <a:ext cx="1171575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999B6A8-BE76-4F85-BFB4-C6C57EC859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3403133" cy="16495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745</Words>
  <Application>Microsoft Office PowerPoint</Application>
  <PresentationFormat>Grand écran</PresentationFormat>
  <Paragraphs>107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Thibaud Aries (11-Aude)</dc:creator>
  <cp:lastModifiedBy>Communication CRCDC-CVL</cp:lastModifiedBy>
  <cp:revision>12</cp:revision>
  <dcterms:created xsi:type="dcterms:W3CDTF">2024-12-02T09:15:53Z</dcterms:created>
  <dcterms:modified xsi:type="dcterms:W3CDTF">2025-03-04T13:29:27Z</dcterms:modified>
</cp:coreProperties>
</file>